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4"/>
  </p:notesMasterIdLst>
  <p:handoutMasterIdLst>
    <p:handoutMasterId r:id="rId25"/>
  </p:handoutMasterIdLst>
  <p:sldIdLst>
    <p:sldId id="1291" r:id="rId6"/>
    <p:sldId id="1314" r:id="rId7"/>
    <p:sldId id="1308" r:id="rId8"/>
    <p:sldId id="1307" r:id="rId9"/>
    <p:sldId id="1301" r:id="rId10"/>
    <p:sldId id="1317" r:id="rId11"/>
    <p:sldId id="1295" r:id="rId12"/>
    <p:sldId id="1315" r:id="rId13"/>
    <p:sldId id="1316" r:id="rId14"/>
    <p:sldId id="1327" r:id="rId15"/>
    <p:sldId id="1297" r:id="rId16"/>
    <p:sldId id="1326" r:id="rId17"/>
    <p:sldId id="1328" r:id="rId18"/>
    <p:sldId id="1313" r:id="rId19"/>
    <p:sldId id="1309" r:id="rId20"/>
    <p:sldId id="1289" r:id="rId21"/>
    <p:sldId id="1290" r:id="rId22"/>
    <p:sldId id="1184" r:id="rId23"/>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14"/>
            <p14:sldId id="1308"/>
            <p14:sldId id="1307"/>
            <p14:sldId id="1301"/>
            <p14:sldId id="1317"/>
            <p14:sldId id="1295"/>
            <p14:sldId id="1315"/>
            <p14:sldId id="1316"/>
            <p14:sldId id="1327"/>
            <p14:sldId id="1297"/>
            <p14:sldId id="1326"/>
            <p14:sldId id="1328"/>
            <p14:sldId id="131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7" autoAdjust="0"/>
    <p:restoredTop sz="68601" autoAdjust="0"/>
  </p:normalViewPr>
  <p:slideViewPr>
    <p:cSldViewPr snapToGrid="0">
      <p:cViewPr varScale="1">
        <p:scale>
          <a:sx n="78" d="100"/>
          <a:sy n="78" d="100"/>
        </p:scale>
        <p:origin x="1398" y="96"/>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12/15/2014</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12/15/2014</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12/15/2014</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12/15/2014</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18</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202B02A0-942D-4A86-8D1E-9CEDC1EF76F5}" type="datetime1">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30493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A525DF3-B6D2-4112-9DB4-5600254E3DE2}" type="datetime1">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80285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12/15/2014</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622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12/15/2014</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14</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fficeDev/PnP/wiki/contributing-to-Office-365-developer-patterns-and-practice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hyperlink" Target="https://twitter/paolopia" TargetMode="External"/><Relationship Id="rId3" Type="http://schemas.openxmlformats.org/officeDocument/2006/relationships/image" Target="../media/image14.jpeg"/><Relationship Id="rId7" Type="http://schemas.openxmlformats.org/officeDocument/2006/relationships/hyperlink" Target="https://twitter.com/massimoprota"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hyperlink" Target="https://twitter.com/planewilson" TargetMode="External"/><Relationship Id="rId5" Type="http://schemas.openxmlformats.org/officeDocument/2006/relationships/hyperlink" Target="https://twitter.com/SharePointHenke" TargetMode="External"/><Relationship Id="rId4" Type="http://schemas.openxmlformats.org/officeDocument/2006/relationships/hyperlink" Target="https://twitter.com/erwinvanhunen" TargetMode="External"/><Relationship Id="rId9" Type="http://schemas.openxmlformats.org/officeDocument/2006/relationships/hyperlink" Target="https://twitter.com/vrdm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December 2014</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141926"/>
          </a:xfrm>
          <a:prstGeom prst="rect">
            <a:avLst/>
          </a:prstGeom>
          <a:noFill/>
        </p:spPr>
        <p:txBody>
          <a:bodyPr wrap="square" lIns="179114" tIns="143293" rIns="179114" bIns="143293" rtlCol="0">
            <a:spAutoFit/>
          </a:bodyPr>
          <a:lstStyle/>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a:t>
            </a:r>
            <a:endParaRPr lang="en-US" sz="2800" u="sng" dirty="0" smtClean="0">
              <a:solidFill>
                <a:schemeClr val="tx1">
                  <a:lumMod val="65000"/>
                  <a:lumOff val="35000"/>
                </a:schemeClr>
              </a:solidFill>
              <a:latin typeface="Segoe UI Light"/>
            </a:endParaRPr>
          </a:p>
          <a:p>
            <a:pPr defTabSz="913375">
              <a:lnSpc>
                <a:spcPct val="90000"/>
              </a:lnSpc>
              <a:spcAft>
                <a:spcPts val="588"/>
              </a:spcAft>
            </a:pPr>
            <a:r>
              <a:rPr lang="en-US" sz="2800" u="sng" dirty="0" smtClean="0">
                <a:solidFill>
                  <a:schemeClr val="tx1">
                    <a:lumMod val="65000"/>
                    <a:lumOff val="35000"/>
                  </a:schemeClr>
                </a:solidFill>
                <a:latin typeface="Segoe UI Light"/>
              </a:rPr>
              <a:t>aka.ms/</a:t>
            </a:r>
            <a:r>
              <a:rPr lang="en-US" sz="2800" u="sng" dirty="0" err="1" smtClean="0">
                <a:solidFill>
                  <a:schemeClr val="tx1">
                    <a:lumMod val="65000"/>
                    <a:lumOff val="35000"/>
                  </a:schemeClr>
                </a:solidFill>
                <a:latin typeface="Segoe UI Light"/>
              </a:rPr>
              <a:t>OfficeDevPnPYammer</a:t>
            </a:r>
            <a:endParaRPr lang="en-US" sz="4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monthly schedule</a:t>
            </a:r>
            <a:endParaRPr lang="en-GB" dirty="0"/>
          </a:p>
        </p:txBody>
      </p:sp>
      <p:sp>
        <p:nvSpPr>
          <p:cNvPr id="3" name="Text Placeholder 2"/>
          <p:cNvSpPr>
            <a:spLocks noGrp="1"/>
          </p:cNvSpPr>
          <p:nvPr>
            <p:ph type="body" sz="quarter" idx="10"/>
          </p:nvPr>
        </p:nvSpPr>
        <p:spPr/>
        <p:txBody>
          <a:bodyPr/>
          <a:lstStyle/>
          <a:p>
            <a:r>
              <a:rPr lang="en-US" dirty="0" smtClean="0"/>
              <a:t>New schedule starting from January 2015</a:t>
            </a:r>
          </a:p>
          <a:p>
            <a:r>
              <a:rPr lang="en-US" dirty="0" smtClean="0"/>
              <a:t>Master merge first Friday of the month</a:t>
            </a:r>
          </a:p>
          <a:p>
            <a:r>
              <a:rPr lang="en-US" dirty="0" smtClean="0"/>
              <a:t>Monthly call on 2</a:t>
            </a:r>
            <a:r>
              <a:rPr lang="en-US" baseline="30000" dirty="0" smtClean="0"/>
              <a:t>nd</a:t>
            </a:r>
            <a:r>
              <a:rPr lang="en-US" dirty="0" smtClean="0"/>
              <a:t> Tuesday on each month</a:t>
            </a:r>
            <a:endParaRPr lang="en-GB" dirty="0"/>
          </a:p>
        </p:txBody>
      </p:sp>
    </p:spTree>
    <p:extLst>
      <p:ext uri="{BB962C8B-B14F-4D97-AF65-F5344CB8AC3E}">
        <p14:creationId xmlns:p14="http://schemas.microsoft.com/office/powerpoint/2010/main" val="350821709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contribute?</a:t>
            </a:r>
            <a:endParaRPr lang="en-US" dirty="0"/>
          </a:p>
        </p:txBody>
      </p:sp>
      <p:sp>
        <p:nvSpPr>
          <p:cNvPr id="2" name="Text Placeholder 1"/>
          <p:cNvSpPr>
            <a:spLocks noGrp="1"/>
          </p:cNvSpPr>
          <p:nvPr>
            <p:ph type="body" sz="quarter" idx="10"/>
          </p:nvPr>
        </p:nvSpPr>
        <p:spPr/>
        <p:txBody>
          <a:bodyPr/>
          <a:lstStyle/>
          <a:p>
            <a:r>
              <a:rPr lang="en-US" dirty="0" smtClean="0"/>
              <a:t>Documentation in wiki</a:t>
            </a:r>
          </a:p>
          <a:p>
            <a:pPr lvl="1"/>
            <a:r>
              <a:rPr lang="en-US" dirty="0">
                <a:hlinkClick r:id="rId3"/>
              </a:rPr>
              <a:t>https://</a:t>
            </a:r>
            <a:r>
              <a:rPr lang="en-US" dirty="0" smtClean="0">
                <a:hlinkClick r:id="rId3"/>
              </a:rPr>
              <a:t>github.com/OfficeDev/PnP/wiki/contributing-to-Office-365-developer-patterns-and-practices</a:t>
            </a:r>
            <a:endParaRPr lang="en-US" dirty="0" smtClean="0"/>
          </a:p>
          <a:p>
            <a:pPr lvl="1"/>
            <a:endParaRPr lang="en-US" dirty="0"/>
          </a:p>
          <a:p>
            <a:r>
              <a:rPr lang="en-US" dirty="0" smtClean="0"/>
              <a:t>Simple steps</a:t>
            </a:r>
          </a:p>
          <a:p>
            <a:pPr lvl="1"/>
            <a:r>
              <a:rPr lang="en-US" dirty="0" smtClean="0"/>
              <a:t>Fork</a:t>
            </a:r>
          </a:p>
          <a:p>
            <a:pPr lvl="1"/>
            <a:r>
              <a:rPr lang="en-US" dirty="0" smtClean="0"/>
              <a:t>Apply changes and contributions</a:t>
            </a:r>
          </a:p>
          <a:p>
            <a:pPr lvl="1"/>
            <a:r>
              <a:rPr lang="en-US" dirty="0" smtClean="0"/>
              <a:t>Submit a pull request</a:t>
            </a:r>
          </a:p>
          <a:p>
            <a:pPr lvl="1"/>
            <a:r>
              <a:rPr lang="en-US" dirty="0" smtClean="0"/>
              <a:t>Core team members will review</a:t>
            </a:r>
          </a:p>
          <a:p>
            <a:pPr lvl="1"/>
            <a:r>
              <a:rPr lang="en-US" dirty="0" smtClean="0"/>
              <a:t>Merged to Dev</a:t>
            </a:r>
          </a:p>
          <a:p>
            <a:pPr lvl="1"/>
            <a:endParaRPr lang="en-US" dirty="0" smtClean="0"/>
          </a:p>
          <a:p>
            <a:pPr marL="284162" lvl="1" indent="0">
              <a:buNone/>
            </a:pPr>
            <a:endParaRPr lang="en-US" dirty="0"/>
          </a:p>
        </p:txBody>
      </p:sp>
    </p:spTree>
    <p:extLst>
      <p:ext uri="{BB962C8B-B14F-4D97-AF65-F5344CB8AC3E}">
        <p14:creationId xmlns:p14="http://schemas.microsoft.com/office/powerpoint/2010/main" val="158183555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MVA – Transform to app model</a:t>
            </a:r>
            <a:endParaRPr lang="en-GB" dirty="0"/>
          </a:p>
        </p:txBody>
      </p:sp>
      <p:sp>
        <p:nvSpPr>
          <p:cNvPr id="4" name="Text Placeholder 3"/>
          <p:cNvSpPr>
            <a:spLocks noGrp="1"/>
          </p:cNvSpPr>
          <p:nvPr>
            <p:ph type="body" sz="quarter" idx="10"/>
          </p:nvPr>
        </p:nvSpPr>
        <p:spPr>
          <a:xfrm>
            <a:off x="520700" y="1447800"/>
            <a:ext cx="5394960" cy="4893647"/>
          </a:xfrm>
        </p:spPr>
        <p:txBody>
          <a:bodyPr/>
          <a:lstStyle/>
          <a:p>
            <a:r>
              <a:rPr lang="en-US" sz="3200" dirty="0"/>
              <a:t>Transform SharePoint Customizations to SharePoint App </a:t>
            </a:r>
            <a:r>
              <a:rPr lang="en-US" sz="3200" dirty="0" smtClean="0"/>
              <a:t>Model live delivery on 11</a:t>
            </a:r>
            <a:r>
              <a:rPr lang="en-US" sz="3200" baseline="30000" dirty="0" smtClean="0"/>
              <a:t>th</a:t>
            </a:r>
            <a:r>
              <a:rPr lang="en-US" sz="3200" dirty="0" smtClean="0"/>
              <a:t> of Dec</a:t>
            </a:r>
          </a:p>
          <a:p>
            <a:r>
              <a:rPr lang="en-US" sz="3200" dirty="0" smtClean="0"/>
              <a:t>Will be available as recorded session </a:t>
            </a:r>
            <a:r>
              <a:rPr lang="en-US" sz="3200" dirty="0" smtClean="0"/>
              <a:t>around 5</a:t>
            </a:r>
            <a:r>
              <a:rPr lang="en-US" sz="3200" baseline="30000" dirty="0" smtClean="0"/>
              <a:t>th</a:t>
            </a:r>
            <a:r>
              <a:rPr lang="en-US" sz="3200" dirty="0" smtClean="0"/>
              <a:t> of Jan</a:t>
            </a:r>
            <a:endParaRPr lang="en-US" sz="3200" dirty="0" smtClean="0"/>
          </a:p>
          <a:p>
            <a:r>
              <a:rPr lang="en-US" sz="3200" dirty="0" smtClean="0"/>
              <a:t>Based on PnP guidance</a:t>
            </a:r>
          </a:p>
          <a:p>
            <a:r>
              <a:rPr lang="en-US" sz="3200" dirty="0" smtClean="0"/>
              <a:t>We are also working on more broad training based on similar topics</a:t>
            </a:r>
            <a:endParaRPr lang="en-GB" sz="3200" dirty="0"/>
          </a:p>
        </p:txBody>
      </p:sp>
      <p:sp>
        <p:nvSpPr>
          <p:cNvPr id="5" name="Text Placeholder 4"/>
          <p:cNvSpPr>
            <a:spLocks noGrp="1"/>
          </p:cNvSpPr>
          <p:nvPr>
            <p:ph type="body" sz="quarter" idx="11"/>
          </p:nvPr>
        </p:nvSpPr>
        <p:spPr>
          <a:xfrm>
            <a:off x="6277928" y="1447800"/>
            <a:ext cx="5394960" cy="4567404"/>
          </a:xfrm>
        </p:spPr>
        <p:txBody>
          <a:bodyPr/>
          <a:lstStyle/>
          <a:p>
            <a:pPr marL="0" indent="0">
              <a:buNone/>
            </a:pPr>
            <a:r>
              <a:rPr lang="en-US" sz="2800" dirty="0" smtClean="0"/>
              <a:t>Modules</a:t>
            </a:r>
            <a:endParaRPr lang="en-GB" sz="2000" dirty="0" smtClean="0"/>
          </a:p>
          <a:p>
            <a:pPr marL="457200" indent="-457200">
              <a:buFont typeface="+mj-lt"/>
              <a:buAutoNum type="arabicPeriod"/>
            </a:pPr>
            <a:r>
              <a:rPr lang="en-GB" sz="2000" dirty="0" smtClean="0"/>
              <a:t>Introduction </a:t>
            </a:r>
            <a:r>
              <a:rPr lang="en-GB" sz="2000" dirty="0"/>
              <a:t>to App Model Transition Tasks</a:t>
            </a:r>
          </a:p>
          <a:p>
            <a:pPr marL="457200" indent="-457200">
              <a:buFont typeface="+mj-lt"/>
              <a:buAutoNum type="arabicPeriod"/>
            </a:pPr>
            <a:r>
              <a:rPr lang="en-GB" sz="2000" dirty="0"/>
              <a:t>Controlling Branding in SharePoint Using App Model</a:t>
            </a:r>
          </a:p>
          <a:p>
            <a:pPr marL="457200" indent="-457200">
              <a:buFont typeface="+mj-lt"/>
              <a:buAutoNum type="arabicPeriod"/>
            </a:pPr>
            <a:r>
              <a:rPr lang="en-GB" sz="2000" dirty="0"/>
              <a:t>Site Collection and Site Provisioning with App Model</a:t>
            </a:r>
          </a:p>
          <a:p>
            <a:pPr marL="457200" indent="-457200">
              <a:buFont typeface="+mj-lt"/>
              <a:buAutoNum type="arabicPeriod"/>
            </a:pPr>
            <a:r>
              <a:rPr lang="en-GB" sz="2000" dirty="0"/>
              <a:t>UX Components and Site Modifications Using Apps Techniques</a:t>
            </a:r>
          </a:p>
          <a:p>
            <a:pPr marL="457200" indent="-457200">
              <a:buFont typeface="+mj-lt"/>
              <a:buAutoNum type="arabicPeriod"/>
            </a:pPr>
            <a:r>
              <a:rPr lang="en-GB" sz="2000" dirty="0"/>
              <a:t>User Profile and Personalization with App Model</a:t>
            </a:r>
          </a:p>
          <a:p>
            <a:pPr marL="457200" indent="-457200">
              <a:buFont typeface="+mj-lt"/>
              <a:buAutoNum type="arabicPeriod"/>
            </a:pPr>
            <a:r>
              <a:rPr lang="en-GB" sz="2000" dirty="0"/>
              <a:t>Practices for ​Converting Existing Sites to App Model Functionality</a:t>
            </a:r>
          </a:p>
          <a:p>
            <a:pPr marL="457200" indent="-457200">
              <a:buFont typeface="+mj-lt"/>
              <a:buAutoNum type="arabicPeriod"/>
            </a:pPr>
            <a:endParaRPr lang="en-GB" sz="2400" dirty="0"/>
          </a:p>
        </p:txBody>
      </p:sp>
    </p:spTree>
    <p:extLst>
      <p:ext uri="{BB962C8B-B14F-4D97-AF65-F5344CB8AC3E}">
        <p14:creationId xmlns:p14="http://schemas.microsoft.com/office/powerpoint/2010/main" val="29616047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CSOM – latest </a:t>
            </a:r>
            <a:r>
              <a:rPr lang="en-US" sz="4800" dirty="0" smtClean="0"/>
              <a:t>updates in Nov and Dec CU</a:t>
            </a:r>
            <a:endParaRPr lang="en-GB" sz="4800" dirty="0"/>
          </a:p>
        </p:txBody>
      </p:sp>
      <p:sp>
        <p:nvSpPr>
          <p:cNvPr id="4" name="Text Placeholder 3"/>
          <p:cNvSpPr>
            <a:spLocks noGrp="1"/>
          </p:cNvSpPr>
          <p:nvPr>
            <p:ph type="body" sz="quarter" idx="10"/>
          </p:nvPr>
        </p:nvSpPr>
        <p:spPr>
          <a:xfrm>
            <a:off x="520700" y="1447800"/>
            <a:ext cx="5394960" cy="4056495"/>
          </a:xfrm>
        </p:spPr>
        <p:txBody>
          <a:bodyPr/>
          <a:lstStyle/>
          <a:p>
            <a:r>
              <a:rPr lang="en-US" sz="2800" dirty="0" smtClean="0"/>
              <a:t>List</a:t>
            </a:r>
          </a:p>
          <a:p>
            <a:pPr lvl="1"/>
            <a:r>
              <a:rPr lang="en-GB" sz="1600" dirty="0" smtClean="0"/>
              <a:t>New public property </a:t>
            </a:r>
            <a:r>
              <a:rPr lang="en-GB" sz="1600" dirty="0" err="1" smtClean="0"/>
              <a:t>Microsoft.SharePoint.Client.List.MajorVersionLimit</a:t>
            </a:r>
            <a:endParaRPr lang="en-GB" sz="1600" dirty="0"/>
          </a:p>
          <a:p>
            <a:pPr lvl="1"/>
            <a:r>
              <a:rPr lang="en-GB" sz="1600" dirty="0" smtClean="0"/>
              <a:t>New public property </a:t>
            </a:r>
            <a:r>
              <a:rPr lang="en-GB" sz="1600" dirty="0" err="1" smtClean="0"/>
              <a:t>Microsoft.SharePoint.Client.List.MajorWithMinorVersionsLimit</a:t>
            </a:r>
            <a:endParaRPr lang="en-GB" sz="1600" dirty="0" smtClean="0"/>
          </a:p>
          <a:p>
            <a:r>
              <a:rPr lang="en-US" sz="2800" dirty="0" smtClean="0"/>
              <a:t>Site</a:t>
            </a:r>
          </a:p>
          <a:p>
            <a:pPr lvl="1"/>
            <a:r>
              <a:rPr lang="en-GB" sz="1600" dirty="0"/>
              <a:t>New public method </a:t>
            </a:r>
            <a:r>
              <a:rPr lang="en-GB" sz="1600" dirty="0" err="1"/>
              <a:t>Microsoft.SharePoint.Client.Web.AddSupportedUILanguage</a:t>
            </a:r>
            <a:r>
              <a:rPr lang="en-GB" sz="1600" dirty="0"/>
              <a:t>()</a:t>
            </a:r>
          </a:p>
          <a:p>
            <a:pPr lvl="1"/>
            <a:r>
              <a:rPr lang="en-GB" sz="1600" dirty="0"/>
              <a:t>New public method </a:t>
            </a:r>
            <a:r>
              <a:rPr lang="en-GB" sz="1600" dirty="0" err="1"/>
              <a:t>Microsoft.SharePoint.Client.Web.RemoveSupportedUILanguage</a:t>
            </a:r>
            <a:r>
              <a:rPr lang="en-GB" sz="1600" dirty="0" smtClean="0"/>
              <a:t>()</a:t>
            </a:r>
          </a:p>
          <a:p>
            <a:pPr lvl="1"/>
            <a:r>
              <a:rPr lang="en-GB" sz="1600" dirty="0" smtClean="0"/>
              <a:t>New </a:t>
            </a:r>
            <a:r>
              <a:rPr lang="en-GB" sz="1600" dirty="0"/>
              <a:t>public method </a:t>
            </a:r>
            <a:r>
              <a:rPr lang="en-GB" sz="1600" dirty="0" err="1"/>
              <a:t>Microsoft.SharePoint.Client.RegionalSettings.Update</a:t>
            </a:r>
            <a:r>
              <a:rPr lang="en-GB" sz="1600" dirty="0" smtClean="0"/>
              <a:t>()</a:t>
            </a:r>
            <a:endParaRPr lang="en-GB" sz="1600" dirty="0"/>
          </a:p>
        </p:txBody>
      </p:sp>
      <p:sp>
        <p:nvSpPr>
          <p:cNvPr id="5" name="Text Placeholder 4"/>
          <p:cNvSpPr>
            <a:spLocks noGrp="1"/>
          </p:cNvSpPr>
          <p:nvPr>
            <p:ph type="body" sz="quarter" idx="11"/>
          </p:nvPr>
        </p:nvSpPr>
        <p:spPr>
          <a:xfrm>
            <a:off x="6277928" y="1447800"/>
            <a:ext cx="5394960" cy="3834896"/>
          </a:xfrm>
        </p:spPr>
        <p:txBody>
          <a:bodyPr/>
          <a:lstStyle/>
          <a:p>
            <a:r>
              <a:rPr lang="en-US" sz="2800" dirty="0" smtClean="0"/>
              <a:t>Site Collection</a:t>
            </a:r>
          </a:p>
          <a:p>
            <a:pPr lvl="1"/>
            <a:r>
              <a:rPr lang="en-GB" sz="1600" dirty="0"/>
              <a:t>New public property </a:t>
            </a:r>
            <a:r>
              <a:rPr lang="en-GB" sz="1600" dirty="0" err="1"/>
              <a:t>Microsoft.SharePoint.Client.Site.Audit</a:t>
            </a:r>
            <a:endParaRPr lang="en-GB" sz="1600" dirty="0"/>
          </a:p>
          <a:p>
            <a:pPr lvl="1"/>
            <a:r>
              <a:rPr lang="en-GB" sz="1600" dirty="0"/>
              <a:t>New public property </a:t>
            </a:r>
            <a:r>
              <a:rPr lang="en-GB" sz="1600" dirty="0" err="1"/>
              <a:t>Microsoft.SharePoint.Client.Site.AuditLogTrimmingRetention</a:t>
            </a:r>
            <a:endParaRPr lang="en-GB" sz="1600" dirty="0"/>
          </a:p>
          <a:p>
            <a:pPr lvl="1"/>
            <a:r>
              <a:rPr lang="en-GB" sz="1600" dirty="0"/>
              <a:t>New public property </a:t>
            </a:r>
            <a:r>
              <a:rPr lang="en-GB" sz="1600" dirty="0" err="1"/>
              <a:t>Microsoft.SharePoint.Client.Site.TrimAuditLog</a:t>
            </a:r>
            <a:endParaRPr lang="en-GB" sz="1600" dirty="0"/>
          </a:p>
          <a:p>
            <a:pPr lvl="1"/>
            <a:r>
              <a:rPr lang="en-GB" sz="1600" dirty="0"/>
              <a:t>New Class </a:t>
            </a:r>
            <a:r>
              <a:rPr lang="en-GB" sz="1600" dirty="0" err="1"/>
              <a:t>Microsoft.SharePoint.Client.Audit</a:t>
            </a:r>
            <a:endParaRPr lang="en-GB" sz="1600" dirty="0"/>
          </a:p>
          <a:p>
            <a:pPr lvl="1"/>
            <a:r>
              <a:rPr lang="en-GB" sz="1600" dirty="0"/>
              <a:t>New </a:t>
            </a:r>
            <a:r>
              <a:rPr lang="en-GB" sz="1600" dirty="0" err="1"/>
              <a:t>Enum</a:t>
            </a:r>
            <a:r>
              <a:rPr lang="en-GB" sz="1600" dirty="0"/>
              <a:t> </a:t>
            </a:r>
            <a:r>
              <a:rPr lang="en-GB" sz="1600" dirty="0" err="1"/>
              <a:t>Microsoft.SharePoint.Client.AuditMaskType</a:t>
            </a:r>
            <a:endParaRPr lang="en-GB" sz="1600" dirty="0"/>
          </a:p>
          <a:p>
            <a:pPr lvl="1"/>
            <a:r>
              <a:rPr lang="en-GB" sz="1600" dirty="0"/>
              <a:t>New Class </a:t>
            </a:r>
            <a:r>
              <a:rPr lang="en-GB" sz="1600" dirty="0" err="1"/>
              <a:t>Microsoft.SharePoint.Client.AuditPropertyNames</a:t>
            </a:r>
            <a:endParaRPr lang="en-GB" sz="1600" dirty="0"/>
          </a:p>
          <a:p>
            <a:pPr lvl="1"/>
            <a:r>
              <a:rPr lang="en-GB" sz="1600" dirty="0"/>
              <a:t>New public property </a:t>
            </a:r>
            <a:r>
              <a:rPr lang="en-GB" sz="1600" dirty="0" err="1"/>
              <a:t>Microsoft.SharePoint.Client.Site.SecondaryContact</a:t>
            </a:r>
            <a:endParaRPr lang="en-GB" sz="1600" dirty="0"/>
          </a:p>
        </p:txBody>
      </p:sp>
    </p:spTree>
    <p:extLst>
      <p:ext uri="{BB962C8B-B14F-4D97-AF65-F5344CB8AC3E}">
        <p14:creationId xmlns:p14="http://schemas.microsoft.com/office/powerpoint/2010/main" val="303735917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What’s coming?</a:t>
            </a:r>
            <a:endParaRPr lang="en-US" dirty="0">
              <a:solidFill>
                <a:schemeClr val="bg1"/>
              </a:solidFill>
            </a:endParaRPr>
          </a:p>
        </p:txBody>
      </p:sp>
      <p:sp>
        <p:nvSpPr>
          <p:cNvPr id="3" name="TextBox 2"/>
          <p:cNvSpPr txBox="1"/>
          <p:nvPr/>
        </p:nvSpPr>
        <p:spPr>
          <a:xfrm>
            <a:off x="519112" y="1205098"/>
            <a:ext cx="5436520" cy="480131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a:t>
            </a:r>
          </a:p>
          <a:p>
            <a:pPr marL="800082" lvl="1" indent="-342900">
              <a:buFont typeface="Arial" panose="020B0604020202020204" pitchFamily="34" charset="0"/>
              <a:buChar char="•"/>
            </a:pPr>
            <a:r>
              <a:rPr lang="en-US" sz="2000" spc="-70" dirty="0" smtClean="0">
                <a:solidFill>
                  <a:schemeClr val="bg1"/>
                </a:solidFill>
                <a:latin typeface="+mj-lt"/>
              </a:rPr>
              <a:t>Provisioning</a:t>
            </a:r>
          </a:p>
          <a:p>
            <a:pPr marL="800082" lvl="1" indent="-342900">
              <a:buFont typeface="Arial" panose="020B0604020202020204" pitchFamily="34" charset="0"/>
              <a:buChar char="•"/>
            </a:pPr>
            <a:r>
              <a:rPr lang="en-US" sz="2000" spc="-70" dirty="0" smtClean="0">
                <a:solidFill>
                  <a:schemeClr val="bg1"/>
                </a:solidFill>
                <a:latin typeface="+mj-lt"/>
              </a:rPr>
              <a:t>Remote timer jobs</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Improvements </a:t>
            </a:r>
            <a:r>
              <a:rPr lang="en-US" sz="2400" spc="-70" dirty="0">
                <a:solidFill>
                  <a:schemeClr val="bg1"/>
                </a:solidFill>
                <a:latin typeface="+mj-lt"/>
              </a:rPr>
              <a:t>to core </a:t>
            </a:r>
            <a:r>
              <a:rPr lang="en-US" sz="2400" spc="-70" dirty="0" smtClean="0">
                <a:solidFill>
                  <a:schemeClr val="bg1"/>
                </a:solidFill>
                <a:latin typeface="+mj-lt"/>
              </a:rPr>
              <a:t>component</a:t>
            </a:r>
          </a:p>
          <a:p>
            <a:pPr marL="800082" lvl="1" indent="-342900">
              <a:buFont typeface="Arial" panose="020B0604020202020204" pitchFamily="34" charset="0"/>
              <a:buChar char="•"/>
            </a:pPr>
            <a:r>
              <a:rPr lang="en-US" sz="2000" spc="-70" dirty="0" smtClean="0">
                <a:solidFill>
                  <a:schemeClr val="bg1"/>
                </a:solidFill>
                <a:latin typeface="+mj-lt"/>
              </a:rPr>
              <a:t>Unit testing, logging, other stuff</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Guidance</a:t>
            </a:r>
          </a:p>
          <a:p>
            <a:pPr marL="800082" lvl="1" indent="-342900">
              <a:buFont typeface="Arial" panose="020B0604020202020204" pitchFamily="34" charset="0"/>
              <a:buChar char="•"/>
            </a:pPr>
            <a:r>
              <a:rPr lang="en-US" sz="2000" spc="-70" dirty="0" smtClean="0">
                <a:solidFill>
                  <a:schemeClr val="bg1"/>
                </a:solidFill>
                <a:latin typeface="+mj-lt"/>
              </a:rPr>
              <a:t>Application </a:t>
            </a:r>
            <a:r>
              <a:rPr lang="en-US" sz="2000" spc="-70" dirty="0">
                <a:solidFill>
                  <a:schemeClr val="bg1"/>
                </a:solidFill>
                <a:latin typeface="+mj-lt"/>
              </a:rPr>
              <a:t>Life Cycle for app model</a:t>
            </a:r>
          </a:p>
          <a:p>
            <a:pPr marL="800082" lvl="1" indent="-342900">
              <a:buFont typeface="Arial" panose="020B0604020202020204" pitchFamily="34" charset="0"/>
              <a:buChar char="•"/>
            </a:pPr>
            <a:r>
              <a:rPr lang="en-US" sz="2000" spc="-70" dirty="0" smtClean="0">
                <a:solidFill>
                  <a:schemeClr val="bg1"/>
                </a:solidFill>
                <a:latin typeface="+mj-lt"/>
              </a:rPr>
              <a:t>Design </a:t>
            </a:r>
            <a:r>
              <a:rPr lang="en-US" sz="2000" spc="-70" dirty="0">
                <a:solidFill>
                  <a:schemeClr val="bg1"/>
                </a:solidFill>
                <a:latin typeface="+mj-lt"/>
              </a:rPr>
              <a:t>patterns for App model based implementation</a:t>
            </a:r>
          </a:p>
          <a:p>
            <a:pPr marL="800082" lvl="1" indent="-342900">
              <a:buFont typeface="Arial" panose="020B0604020202020204" pitchFamily="34" charset="0"/>
              <a:buChar char="•"/>
            </a:pPr>
            <a:r>
              <a:rPr lang="en-US" sz="2000" spc="-70" dirty="0" smtClean="0">
                <a:solidFill>
                  <a:schemeClr val="bg1"/>
                </a:solidFill>
                <a:latin typeface="+mj-lt"/>
              </a:rPr>
              <a:t>Transformation </a:t>
            </a:r>
            <a:r>
              <a:rPr lang="en-US" sz="2000" spc="-70" dirty="0">
                <a:solidFill>
                  <a:schemeClr val="bg1"/>
                </a:solidFill>
                <a:latin typeface="+mj-lt"/>
              </a:rPr>
              <a:t>guidance for existing </a:t>
            </a:r>
            <a:r>
              <a:rPr lang="en-US" sz="2000" spc="-70" dirty="0" smtClean="0">
                <a:solidFill>
                  <a:schemeClr val="bg1"/>
                </a:solidFill>
                <a:latin typeface="+mj-lt"/>
              </a:rPr>
              <a:t>customizations</a:t>
            </a:r>
            <a:endParaRPr lang="en-US" sz="20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App </a:t>
            </a:r>
            <a:r>
              <a:rPr lang="en-US" sz="2000" spc="-70" dirty="0">
                <a:solidFill>
                  <a:schemeClr val="bg1"/>
                </a:solidFill>
                <a:latin typeface="+mj-lt"/>
              </a:rPr>
              <a:t>model impact for enterprise architecture</a:t>
            </a:r>
          </a:p>
          <a:p>
            <a:pPr marL="800082" lvl="1" indent="-342900">
              <a:buFont typeface="Arial" panose="020B0604020202020204" pitchFamily="34" charset="0"/>
              <a:buChar char="•"/>
            </a:pPr>
            <a:r>
              <a:rPr lang="en-US" sz="2000" spc="-70" dirty="0" smtClean="0">
                <a:solidFill>
                  <a:schemeClr val="bg1"/>
                </a:solidFill>
                <a:latin typeface="+mj-lt"/>
              </a:rPr>
              <a:t>Content </a:t>
            </a:r>
            <a:r>
              <a:rPr lang="en-US" sz="2000" spc="-70" dirty="0">
                <a:solidFill>
                  <a:schemeClr val="bg1"/>
                </a:solidFill>
                <a:latin typeface="+mj-lt"/>
              </a:rPr>
              <a:t>migration for app model </a:t>
            </a:r>
            <a:r>
              <a:rPr lang="en-US" sz="2000" spc="-70" dirty="0" smtClean="0">
                <a:solidFill>
                  <a:schemeClr val="bg1"/>
                </a:solidFill>
                <a:latin typeface="+mj-lt"/>
              </a:rPr>
              <a:t>implementation</a:t>
            </a:r>
          </a:p>
          <a:p>
            <a:pPr marL="800082" lvl="1" indent="-342900">
              <a:buFont typeface="Arial" panose="020B0604020202020204" pitchFamily="34" charset="0"/>
              <a:buChar char="•"/>
            </a:pPr>
            <a:r>
              <a:rPr lang="en-US" sz="2000" spc="-70" dirty="0" smtClean="0">
                <a:solidFill>
                  <a:schemeClr val="bg1"/>
                </a:solidFill>
                <a:latin typeface="+mj-lt"/>
              </a:rPr>
              <a:t>Continuous integration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10</a:t>
            </a:r>
            <a:r>
              <a:rPr lang="en-US" sz="3600" dirty="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email">
            <a:extLst>
              <a:ext uri="{28A0092B-C50C-407E-A947-70E740481C1C}">
                <a14:useLocalDpi xmlns:a14="http://schemas.microsoft.com/office/drawing/2010/main"/>
              </a:ext>
            </a:extLst>
          </a:blip>
          <a:srcRect t="15524" b="-18"/>
          <a:stretch/>
        </p:blipFill>
        <p:spPr>
          <a:xfrm>
            <a:off x="-38281" y="-16043"/>
            <a:ext cx="12227106" cy="6882063"/>
          </a:xfrm>
          <a:prstGeom prst="rect">
            <a:avLst/>
          </a:prstGeom>
        </p:spPr>
      </p:pic>
      <p:sp>
        <p:nvSpPr>
          <p:cNvPr id="19" name="Rectangle 18"/>
          <p:cNvSpPr/>
          <p:nvPr/>
        </p:nvSpPr>
        <p:spPr bwMode="auto">
          <a:xfrm rot="16200000" flipH="1" flipV="1">
            <a:off x="2483586" y="-2521866"/>
            <a:ext cx="6858000" cy="1190173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grpSp>
        <p:nvGrpSpPr>
          <p:cNvPr id="3" name="Group 2"/>
          <p:cNvGrpSpPr/>
          <p:nvPr/>
        </p:nvGrpSpPr>
        <p:grpSpPr>
          <a:xfrm>
            <a:off x="1153714" y="2434949"/>
            <a:ext cx="2160000" cy="2160000"/>
            <a:chOff x="1153714" y="2434949"/>
            <a:chExt cx="2160000" cy="2160000"/>
          </a:xfrm>
        </p:grpSpPr>
        <p:sp>
          <p:nvSpPr>
            <p:cNvPr id="9" name="Rectangle 8"/>
            <p:cNvSpPr/>
            <p:nvPr/>
          </p:nvSpPr>
          <p:spPr bwMode="auto">
            <a:xfrm>
              <a:off x="1153714"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Month highlights</a:t>
              </a:r>
              <a:endParaRPr lang="en-US" sz="2000" dirty="0"/>
            </a:p>
          </p:txBody>
        </p:sp>
        <p:pic>
          <p:nvPicPr>
            <p:cNvPr id="20" name="Picture 3" descr="C:\Users\mitchellg\Desktop\Simple_Licensing.png"/>
            <p:cNvPicPr>
              <a:picLocks noChangeAspect="1" noChangeArrowheads="1"/>
            </p:cNvPicPr>
            <p:nvPr/>
          </p:nvPicPr>
          <p:blipFill rotWithShape="1">
            <a:blip r:embed="rId4" cstate="print">
              <a:lum bright="100000"/>
            </a:blip>
            <a:srcRect l="8369" t="15369" r="10141" b="14212"/>
            <a:stretch/>
          </p:blipFill>
          <p:spPr bwMode="auto">
            <a:xfrm>
              <a:off x="1696738" y="2960970"/>
              <a:ext cx="1073952" cy="928034"/>
            </a:xfrm>
            <a:prstGeom prst="rect">
              <a:avLst/>
            </a:prstGeom>
            <a:noFill/>
          </p:spPr>
        </p:pic>
      </p:grpSp>
      <p:grpSp>
        <p:nvGrpSpPr>
          <p:cNvPr id="17" name="Group 16"/>
          <p:cNvGrpSpPr/>
          <p:nvPr/>
        </p:nvGrpSpPr>
        <p:grpSpPr>
          <a:xfrm>
            <a:off x="6180812" y="2434242"/>
            <a:ext cx="2160000" cy="2160000"/>
            <a:chOff x="3715482" y="2434949"/>
            <a:chExt cx="2160000" cy="2160000"/>
          </a:xfrm>
        </p:grpSpPr>
        <p:sp>
          <p:nvSpPr>
            <p:cNvPr id="15" name="Rectangle 14"/>
            <p:cNvSpPr/>
            <p:nvPr/>
          </p:nvSpPr>
          <p:spPr bwMode="auto">
            <a:xfrm>
              <a:off x="3715482"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dirty="0" smtClean="0"/>
                <a:t>Other topics</a:t>
              </a:r>
              <a:endParaRPr lang="en-US" dirty="0"/>
            </a:p>
          </p:txBody>
        </p:sp>
        <p:sp>
          <p:nvSpPr>
            <p:cNvPr id="21" name="Freeform 18"/>
            <p:cNvSpPr>
              <a:spLocks noChangeAspect="1" noEditPoints="1"/>
            </p:cNvSpPr>
            <p:nvPr/>
          </p:nvSpPr>
          <p:spPr bwMode="black">
            <a:xfrm>
              <a:off x="4432569" y="2960970"/>
              <a:ext cx="725826" cy="88550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30" name="Group 29"/>
          <p:cNvGrpSpPr/>
          <p:nvPr/>
        </p:nvGrpSpPr>
        <p:grpSpPr>
          <a:xfrm>
            <a:off x="3667263" y="2434949"/>
            <a:ext cx="2160000" cy="2160000"/>
            <a:chOff x="6277250" y="2434949"/>
            <a:chExt cx="2160000" cy="2160000"/>
          </a:xfrm>
        </p:grpSpPr>
        <p:sp>
          <p:nvSpPr>
            <p:cNvPr id="12" name="Rectangle 11"/>
            <p:cNvSpPr/>
            <p:nvPr/>
          </p:nvSpPr>
          <p:spPr bwMode="auto">
            <a:xfrm>
              <a:off x="6277250"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pPr defTabSz="685757" fontAlgn="base">
                <a:spcBef>
                  <a:spcPct val="0"/>
                </a:spcBef>
                <a:spcAft>
                  <a:spcPct val="0"/>
                </a:spcAft>
              </a:pPr>
              <a:r>
                <a:rPr lang="en-US" sz="2000" dirty="0" smtClean="0">
                  <a:solidFill>
                    <a:schemeClr val="bg1"/>
                  </a:solidFill>
                </a:rPr>
                <a:t>Contributions and process</a:t>
              </a:r>
              <a:endParaRPr lang="en-US" sz="2000" dirty="0">
                <a:solidFill>
                  <a:schemeClr val="bg1"/>
                </a:solidFill>
              </a:endParaRPr>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7370" y="3111236"/>
              <a:ext cx="1099759" cy="806012"/>
            </a:xfrm>
            <a:prstGeom prst="rect">
              <a:avLst/>
            </a:prstGeom>
          </p:spPr>
        </p:pic>
      </p:grpSp>
      <p:grpSp>
        <p:nvGrpSpPr>
          <p:cNvPr id="29" name="Group 28"/>
          <p:cNvGrpSpPr/>
          <p:nvPr/>
        </p:nvGrpSpPr>
        <p:grpSpPr>
          <a:xfrm>
            <a:off x="8694361" y="2434242"/>
            <a:ext cx="2160000" cy="2160000"/>
            <a:chOff x="8839018" y="2434949"/>
            <a:chExt cx="2160000" cy="2160000"/>
          </a:xfrm>
        </p:grpSpPr>
        <p:sp>
          <p:nvSpPr>
            <p:cNvPr id="6" name="Rectangle 5"/>
            <p:cNvSpPr/>
            <p:nvPr/>
          </p:nvSpPr>
          <p:spPr bwMode="auto">
            <a:xfrm>
              <a:off x="8839018" y="2434949"/>
              <a:ext cx="2160000"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r>
                <a:rPr lang="en-US" sz="2000" dirty="0" smtClean="0"/>
                <a:t>Roadmap and next steps</a:t>
              </a:r>
              <a:endParaRPr lang="en-US" sz="2000" dirty="0"/>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097193">
              <a:off x="9458070" y="2984646"/>
              <a:ext cx="1017563" cy="1059192"/>
            </a:xfrm>
            <a:prstGeom prst="rect">
              <a:avLst/>
            </a:prstGeom>
          </p:spPr>
        </p:pic>
      </p:grpSp>
    </p:spTree>
    <p:extLst>
      <p:ext uri="{BB962C8B-B14F-4D97-AF65-F5344CB8AC3E}">
        <p14:creationId xmlns:p14="http://schemas.microsoft.com/office/powerpoint/2010/main" val="367103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p:txBody>
          <a:bodyPr/>
          <a:lstStyle/>
          <a:p>
            <a:r>
              <a:rPr lang="en-US" dirty="0" smtClean="0"/>
              <a:t>Forked </a:t>
            </a:r>
            <a:r>
              <a:rPr lang="en-US" dirty="0" smtClean="0"/>
              <a:t>190 times (</a:t>
            </a:r>
            <a:r>
              <a:rPr lang="en-US" sz="3200" dirty="0" smtClean="0"/>
              <a:t>135</a:t>
            </a:r>
            <a:r>
              <a:rPr lang="en-US" dirty="0" smtClean="0"/>
              <a:t>)</a:t>
            </a:r>
            <a:endParaRPr lang="en-US" dirty="0" smtClean="0"/>
          </a:p>
          <a:p>
            <a:r>
              <a:rPr lang="en-US" dirty="0" smtClean="0"/>
              <a:t>236 merged </a:t>
            </a:r>
            <a:r>
              <a:rPr lang="en-US" dirty="0" smtClean="0"/>
              <a:t>pull </a:t>
            </a:r>
            <a:r>
              <a:rPr lang="en-US" dirty="0"/>
              <a:t>requests </a:t>
            </a:r>
            <a:r>
              <a:rPr lang="en-US" dirty="0" smtClean="0"/>
              <a:t>(</a:t>
            </a:r>
            <a:r>
              <a:rPr lang="en-US" sz="3200" dirty="0" smtClean="0"/>
              <a:t>189</a:t>
            </a:r>
            <a:r>
              <a:rPr lang="en-US" dirty="0" smtClean="0"/>
              <a:t>) </a:t>
            </a:r>
            <a:endParaRPr lang="en-US" dirty="0" smtClean="0"/>
          </a:p>
          <a:p>
            <a:r>
              <a:rPr lang="en-US" dirty="0" smtClean="0"/>
              <a:t>58 closed </a:t>
            </a:r>
            <a:r>
              <a:rPr lang="en-US" dirty="0"/>
              <a:t>issues </a:t>
            </a:r>
            <a:r>
              <a:rPr lang="en-US" dirty="0" smtClean="0"/>
              <a:t>(</a:t>
            </a:r>
            <a:r>
              <a:rPr lang="en-US" sz="3200" dirty="0" smtClean="0"/>
              <a:t>43</a:t>
            </a:r>
            <a:r>
              <a:rPr lang="en-US" dirty="0" smtClean="0"/>
              <a:t>) </a:t>
            </a:r>
            <a:endParaRPr lang="en-US" dirty="0" smtClean="0"/>
          </a:p>
          <a:p>
            <a:r>
              <a:rPr lang="en-US" dirty="0" smtClean="0"/>
              <a:t>More than </a:t>
            </a:r>
            <a:r>
              <a:rPr lang="en-US" dirty="0" smtClean="0"/>
              <a:t>3050 (</a:t>
            </a:r>
            <a:r>
              <a:rPr lang="en-US" sz="3200" dirty="0" smtClean="0"/>
              <a:t>2160</a:t>
            </a:r>
            <a:r>
              <a:rPr lang="en-US" dirty="0" smtClean="0"/>
              <a:t>) </a:t>
            </a:r>
            <a:r>
              <a:rPr lang="en-US" dirty="0" smtClean="0"/>
              <a:t>unique visitors during last 2 weeks</a:t>
            </a:r>
          </a:p>
          <a:p>
            <a:r>
              <a:rPr lang="en-US" dirty="0" smtClean="0"/>
              <a:t>Yammer group has </a:t>
            </a:r>
            <a:r>
              <a:rPr lang="en-US" dirty="0" smtClean="0"/>
              <a:t>1418 members (</a:t>
            </a:r>
            <a:r>
              <a:rPr lang="en-US" sz="3200" dirty="0" smtClean="0"/>
              <a:t>757</a:t>
            </a:r>
            <a:r>
              <a:rPr lang="en-US" dirty="0" smtClean="0"/>
              <a:t>)</a:t>
            </a:r>
            <a:endParaRPr lang="en-US" dirty="0" smtClean="0"/>
          </a:p>
          <a:p>
            <a:pPr lvl="1"/>
            <a:r>
              <a:rPr lang="en-US" dirty="0" smtClean="0"/>
              <a:t>aka.ms/</a:t>
            </a:r>
            <a:r>
              <a:rPr lang="en-US" dirty="0" err="1" smtClean="0"/>
              <a:t>OfficeDevPnPYammer</a:t>
            </a:r>
            <a:endParaRPr lang="en-US" dirty="0"/>
          </a:p>
          <a:p>
            <a:endParaRPr lang="en-US" dirty="0" smtClean="0"/>
          </a:p>
          <a:p>
            <a:endParaRPr lang="en-US"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4311922" y="1513029"/>
            <a:ext cx="2838166" cy="4115341"/>
          </a:xfrm>
          <a:prstGeom prst="rect">
            <a:avLst/>
          </a:prstGeom>
        </p:spPr>
      </p:pic>
      <p:sp>
        <p:nvSpPr>
          <p:cNvPr id="3" name="Title 2"/>
          <p:cNvSpPr>
            <a:spLocks noGrp="1"/>
          </p:cNvSpPr>
          <p:nvPr>
            <p:ph type="title"/>
          </p:nvPr>
        </p:nvSpPr>
        <p:spPr/>
        <p:txBody>
          <a:bodyPr/>
          <a:lstStyle/>
          <a:p>
            <a:r>
              <a:rPr lang="en-US" dirty="0" smtClean="0"/>
              <a:t>PnP Structure – folders and code</a:t>
            </a:r>
            <a:endParaRPr lang="en-US" dirty="0"/>
          </a:p>
        </p:txBody>
      </p:sp>
      <p:cxnSp>
        <p:nvCxnSpPr>
          <p:cNvPr id="8" name="Straight Connector 7"/>
          <p:cNvCxnSpPr/>
          <p:nvPr/>
        </p:nvCxnSpPr>
        <p:spPr>
          <a:xfrm flipV="1">
            <a:off x="3539702" y="1672421"/>
            <a:ext cx="901670" cy="9254"/>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9" name="TextBox 4"/>
          <p:cNvSpPr txBox="1"/>
          <p:nvPr/>
        </p:nvSpPr>
        <p:spPr>
          <a:xfrm>
            <a:off x="519112" y="1456979"/>
            <a:ext cx="3020591" cy="156571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All referenced assemblies are included in package.</a:t>
            </a:r>
          </a:p>
          <a:p>
            <a:pPr marL="0" lvl="1"/>
            <a:endParaRPr lang="fi-FI" sz="1400" dirty="0">
              <a:solidFill>
                <a:schemeClr val="bg1"/>
              </a:solidFill>
            </a:endParaRPr>
          </a:p>
          <a:p>
            <a:pPr marL="0" lvl="1"/>
            <a:r>
              <a:rPr lang="en-US" sz="1400" dirty="0" smtClean="0">
                <a:solidFill>
                  <a:schemeClr val="bg1"/>
                </a:solidFill>
              </a:rPr>
              <a:t>Contains latest 15 &amp; 16 versions of the CSOM components.  </a:t>
            </a:r>
          </a:p>
          <a:p>
            <a:pPr marL="0" lvl="1"/>
            <a:endParaRPr lang="en-US" sz="1400" dirty="0" smtClean="0">
              <a:solidFill>
                <a:schemeClr val="bg1"/>
              </a:solidFill>
            </a:endParaRPr>
          </a:p>
          <a:p>
            <a:pPr marL="0" lvl="1"/>
            <a:r>
              <a:rPr lang="en-US" sz="1400" dirty="0" smtClean="0">
                <a:solidFill>
                  <a:schemeClr val="bg1"/>
                </a:solidFill>
              </a:rPr>
              <a:t>No need for additional downloads</a:t>
            </a:r>
            <a:endParaRPr lang="en-US" sz="1400" dirty="0">
              <a:solidFill>
                <a:schemeClr val="bg1"/>
              </a:solidFill>
            </a:endParaRPr>
          </a:p>
        </p:txBody>
      </p:sp>
      <p:sp>
        <p:nvSpPr>
          <p:cNvPr id="14" name="TextBox 4"/>
          <p:cNvSpPr txBox="1"/>
          <p:nvPr/>
        </p:nvSpPr>
        <p:spPr>
          <a:xfrm>
            <a:off x="8656956" y="3460486"/>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remote operation component with extensions methods to standard CSOM objects.</a:t>
            </a:r>
            <a:endParaRPr lang="en-US" sz="1400" dirty="0">
              <a:solidFill>
                <a:schemeClr val="bg1"/>
              </a:solidFill>
            </a:endParaRPr>
          </a:p>
        </p:txBody>
      </p:sp>
      <p:cxnSp>
        <p:nvCxnSpPr>
          <p:cNvPr id="15" name="Straight Connector 14"/>
          <p:cNvCxnSpPr/>
          <p:nvPr/>
        </p:nvCxnSpPr>
        <p:spPr>
          <a:xfrm flipH="1" flipV="1">
            <a:off x="7102015" y="3901823"/>
            <a:ext cx="1497446" cy="496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19" name="TextBox 4"/>
          <p:cNvSpPr txBox="1"/>
          <p:nvPr/>
        </p:nvSpPr>
        <p:spPr>
          <a:xfrm>
            <a:off x="486618" y="4954389"/>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Scenario demonstrations for the usage of the core component. Contains additional explanations and usage models for API patterns.</a:t>
            </a:r>
            <a:endParaRPr lang="en-US" sz="1400" dirty="0">
              <a:solidFill>
                <a:schemeClr val="bg1"/>
              </a:solidFill>
            </a:endParaRPr>
          </a:p>
        </p:txBody>
      </p:sp>
      <p:cxnSp>
        <p:nvCxnSpPr>
          <p:cNvPr id="20" name="Straight Connector 19"/>
          <p:cNvCxnSpPr/>
          <p:nvPr/>
        </p:nvCxnSpPr>
        <p:spPr>
          <a:xfrm flipV="1">
            <a:off x="3539702" y="5088599"/>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6" name="TextBox 4"/>
          <p:cNvSpPr txBox="1"/>
          <p:nvPr/>
        </p:nvSpPr>
        <p:spPr>
          <a:xfrm>
            <a:off x="8656956" y="2778447"/>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Reusable components targeted for reuse as such in projects.</a:t>
            </a:r>
            <a:endParaRPr lang="en-US" sz="1400" dirty="0">
              <a:solidFill>
                <a:schemeClr val="bg1"/>
              </a:solidFill>
            </a:endParaRPr>
          </a:p>
        </p:txBody>
      </p:sp>
      <p:sp>
        <p:nvSpPr>
          <p:cNvPr id="27" name="TextBox 4"/>
          <p:cNvSpPr txBox="1"/>
          <p:nvPr/>
        </p:nvSpPr>
        <p:spPr>
          <a:xfrm>
            <a:off x="486617" y="4164430"/>
            <a:ext cx="3020591" cy="703944"/>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Sample projects. Independent samples demonstrating a capability or functionality.</a:t>
            </a:r>
            <a:endParaRPr lang="en-US" sz="1400" dirty="0">
              <a:solidFill>
                <a:schemeClr val="bg1"/>
              </a:solidFill>
            </a:endParaRPr>
          </a:p>
        </p:txBody>
      </p:sp>
      <p:cxnSp>
        <p:nvCxnSpPr>
          <p:cNvPr id="30" name="Straight Connector 29"/>
          <p:cNvCxnSpPr/>
          <p:nvPr/>
        </p:nvCxnSpPr>
        <p:spPr>
          <a:xfrm flipH="1">
            <a:off x="7053943" y="3118617"/>
            <a:ext cx="1593591" cy="0"/>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H="1" flipV="1">
            <a:off x="6527800" y="5414083"/>
            <a:ext cx="2119734" cy="848"/>
          </a:xfrm>
          <a:prstGeom prst="line">
            <a:avLst/>
          </a:prstGeom>
          <a:ln w="15875">
            <a:tailEnd type="oval"/>
          </a:ln>
        </p:spPr>
        <p:style>
          <a:lnRef idx="1">
            <a:schemeClr val="dk1"/>
          </a:lnRef>
          <a:fillRef idx="0">
            <a:schemeClr val="dk1"/>
          </a:fillRef>
          <a:effectRef idx="0">
            <a:schemeClr val="dk1"/>
          </a:effectRef>
          <a:fontRef idx="minor">
            <a:schemeClr val="tx1"/>
          </a:fontRef>
        </p:style>
      </p:cxnSp>
      <p:sp>
        <p:nvSpPr>
          <p:cNvPr id="28" name="TextBox 4"/>
          <p:cNvSpPr txBox="1"/>
          <p:nvPr/>
        </p:nvSpPr>
        <p:spPr>
          <a:xfrm>
            <a:off x="8647534" y="4868374"/>
            <a:ext cx="3020591" cy="919388"/>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Complex reusable solutions demonstrating combining multiple capabilities for building real solution. Uses core component.</a:t>
            </a:r>
            <a:endParaRPr lang="en-US" sz="1400" dirty="0">
              <a:solidFill>
                <a:schemeClr val="bg1"/>
              </a:solidFill>
            </a:endParaRPr>
          </a:p>
        </p:txBody>
      </p:sp>
      <p:sp>
        <p:nvSpPr>
          <p:cNvPr id="29" name="TextBox 4"/>
          <p:cNvSpPr txBox="1"/>
          <p:nvPr/>
        </p:nvSpPr>
        <p:spPr>
          <a:xfrm>
            <a:off x="486616" y="3323958"/>
            <a:ext cx="3020591" cy="488500"/>
          </a:xfrm>
          <a:prstGeom prst="rect">
            <a:avLst/>
          </a:prstGeom>
          <a:solidFill>
            <a:srgbClr val="505050"/>
          </a:solidFill>
          <a:ln w="19050">
            <a:noFill/>
            <a:prstDash val="solid"/>
            <a:miter lim="800000"/>
          </a:ln>
          <a:effectLst/>
        </p:spPr>
        <p:txBody>
          <a:bodyPr wrap="square" lIns="57055" tIns="28528" rIns="91290" bIns="28528"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Various Presentations on different scenarios.</a:t>
            </a:r>
            <a:endParaRPr lang="en-US" sz="1400" dirty="0">
              <a:solidFill>
                <a:schemeClr val="bg1"/>
              </a:solidFill>
            </a:endParaRPr>
          </a:p>
        </p:txBody>
      </p:sp>
      <p:cxnSp>
        <p:nvCxnSpPr>
          <p:cNvPr id="21" name="Straight Connector 20"/>
          <p:cNvCxnSpPr/>
          <p:nvPr/>
        </p:nvCxnSpPr>
        <p:spPr>
          <a:xfrm flipV="1">
            <a:off x="3539702" y="3454316"/>
            <a:ext cx="901669" cy="726"/>
          </a:xfrm>
          <a:prstGeom prst="line">
            <a:avLst/>
          </a:prstGeom>
          <a:ln w="15875">
            <a:tailEnd type="ova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507207" y="4680039"/>
            <a:ext cx="1042131" cy="0"/>
          </a:xfrm>
          <a:prstGeom prst="line">
            <a:avLst/>
          </a:prstGeom>
          <a:ln w="15875">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48619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519" y="228600"/>
            <a:ext cx="2457306" cy="42335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775695" cy="3496342"/>
          </a:xfrm>
        </p:spPr>
        <p:txBody>
          <a:bodyPr/>
          <a:lstStyle/>
          <a:p>
            <a:r>
              <a:rPr lang="en-US" sz="2800" dirty="0" smtClean="0"/>
              <a:t>Erwin Van Hunen (</a:t>
            </a:r>
            <a:r>
              <a:rPr lang="en-US" sz="2800" dirty="0" err="1" smtClean="0"/>
              <a:t>Knowit</a:t>
            </a:r>
            <a:r>
              <a:rPr lang="en-US" sz="2800" dirty="0" smtClean="0"/>
              <a:t> AB) </a:t>
            </a:r>
            <a:r>
              <a:rPr lang="en-GB" sz="2800" dirty="0">
                <a:hlinkClick r:id="rId4"/>
              </a:rPr>
              <a:t>@erwinvanhunen</a:t>
            </a:r>
            <a:r>
              <a:rPr lang="en-US" sz="2800" dirty="0"/>
              <a:t> </a:t>
            </a:r>
          </a:p>
          <a:p>
            <a:r>
              <a:rPr lang="en-US" sz="2800" dirty="0" smtClean="0"/>
              <a:t>Henrik </a:t>
            </a:r>
            <a:r>
              <a:rPr lang="en-US" sz="2800" dirty="0" smtClean="0"/>
              <a:t>Gustafsson </a:t>
            </a:r>
            <a:r>
              <a:rPr lang="en-US" sz="2000" dirty="0" smtClean="0"/>
              <a:t>(</a:t>
            </a:r>
            <a:r>
              <a:rPr lang="en-US" sz="2000" dirty="0" err="1" smtClean="0"/>
              <a:t>HappySolutions</a:t>
            </a:r>
            <a:r>
              <a:rPr lang="en-US" sz="2000" dirty="0" smtClean="0"/>
              <a:t>) </a:t>
            </a:r>
            <a:r>
              <a:rPr lang="en-GB" sz="2000" dirty="0">
                <a:hlinkClick r:id="rId5"/>
              </a:rPr>
              <a:t>@</a:t>
            </a:r>
            <a:r>
              <a:rPr lang="en-GB" sz="2000" dirty="0" err="1" smtClean="0">
                <a:hlinkClick r:id="rId5"/>
              </a:rPr>
              <a:t>SharePointHenke</a:t>
            </a:r>
            <a:endParaRPr lang="en-GB" sz="2000" dirty="0" smtClean="0"/>
          </a:p>
          <a:p>
            <a:r>
              <a:rPr lang="en-GB" sz="2800" dirty="0"/>
              <a:t>•Mark </a:t>
            </a:r>
            <a:r>
              <a:rPr lang="en-GB" sz="2800" dirty="0" smtClean="0"/>
              <a:t>Wilson </a:t>
            </a:r>
            <a:r>
              <a:rPr lang="en-GB" sz="2800" dirty="0">
                <a:hlinkClick r:id="rId6"/>
              </a:rPr>
              <a:t>@</a:t>
            </a:r>
            <a:r>
              <a:rPr lang="en-GB" sz="2800" dirty="0" err="1">
                <a:hlinkClick r:id="rId6"/>
              </a:rPr>
              <a:t>PlanetWilson</a:t>
            </a:r>
            <a:r>
              <a:rPr lang="en-GB" sz="2800" dirty="0"/>
              <a:t> </a:t>
            </a:r>
          </a:p>
          <a:p>
            <a:r>
              <a:rPr lang="en-GB" sz="2800" dirty="0"/>
              <a:t>Massimo </a:t>
            </a:r>
            <a:r>
              <a:rPr lang="en-GB" sz="2800" dirty="0" err="1"/>
              <a:t>Prota</a:t>
            </a:r>
            <a:r>
              <a:rPr lang="en-GB" sz="2800" dirty="0"/>
              <a:t> </a:t>
            </a:r>
            <a:r>
              <a:rPr lang="en-GB" sz="2800" dirty="0" smtClean="0">
                <a:hlinkClick r:id="rId7"/>
              </a:rPr>
              <a:t>@</a:t>
            </a:r>
            <a:r>
              <a:rPr lang="en-GB" sz="2800" dirty="0" err="1" smtClean="0">
                <a:hlinkClick r:id="rId7"/>
              </a:rPr>
              <a:t>massimoprota</a:t>
            </a:r>
            <a:endParaRPr lang="en-US" sz="2800" dirty="0"/>
          </a:p>
          <a:p>
            <a:endParaRPr lang="en-US" sz="2000" dirty="0" smtClean="0"/>
          </a:p>
        </p:txBody>
      </p:sp>
      <p:sp>
        <p:nvSpPr>
          <p:cNvPr id="7" name="Text Placeholder 6"/>
          <p:cNvSpPr>
            <a:spLocks noGrp="1"/>
          </p:cNvSpPr>
          <p:nvPr>
            <p:ph type="body" sz="quarter" idx="11"/>
          </p:nvPr>
        </p:nvSpPr>
        <p:spPr>
          <a:xfrm>
            <a:off x="5660412" y="1447800"/>
            <a:ext cx="5394960" cy="2788456"/>
          </a:xfrm>
        </p:spPr>
        <p:txBody>
          <a:bodyPr/>
          <a:lstStyle/>
          <a:p>
            <a:r>
              <a:rPr lang="en-GB" sz="2800" dirty="0"/>
              <a:t>Paolo Pialorsi (PiaSys.com) </a:t>
            </a:r>
            <a:r>
              <a:rPr lang="en-GB" sz="2800" dirty="0" smtClean="0">
                <a:hlinkClick r:id="rId8"/>
              </a:rPr>
              <a:t>@</a:t>
            </a:r>
            <a:r>
              <a:rPr lang="en-GB" sz="2800" dirty="0" err="1">
                <a:hlinkClick r:id="rId8"/>
              </a:rPr>
              <a:t>PaoloPia</a:t>
            </a:r>
            <a:r>
              <a:rPr lang="en-GB" sz="2800" dirty="0"/>
              <a:t> </a:t>
            </a:r>
          </a:p>
          <a:p>
            <a:r>
              <a:rPr lang="en-GB" sz="2800" dirty="0" err="1"/>
              <a:t>Vardhaman</a:t>
            </a:r>
            <a:r>
              <a:rPr lang="en-GB" sz="2800" dirty="0"/>
              <a:t> </a:t>
            </a:r>
            <a:r>
              <a:rPr lang="en-GB" sz="2800" dirty="0" smtClean="0"/>
              <a:t>Deshpande</a:t>
            </a:r>
            <a:br>
              <a:rPr lang="en-GB" sz="2800" dirty="0" smtClean="0"/>
            </a:br>
            <a:r>
              <a:rPr lang="en-GB" sz="2800" dirty="0" smtClean="0"/>
              <a:t>(</a:t>
            </a:r>
            <a:r>
              <a:rPr lang="en-GB" sz="2800" dirty="0"/>
              <a:t>Content and Code</a:t>
            </a:r>
            <a:r>
              <a:rPr lang="en-GB" sz="2800" dirty="0" smtClean="0"/>
              <a:t>) </a:t>
            </a:r>
            <a:r>
              <a:rPr lang="en-GB" sz="2800" dirty="0">
                <a:hlinkClick r:id="rId9"/>
              </a:rPr>
              <a:t>@</a:t>
            </a:r>
            <a:r>
              <a:rPr lang="en-GB" sz="2800" dirty="0" err="1">
                <a:hlinkClick r:id="rId9"/>
              </a:rPr>
              <a:t>vrdmn</a:t>
            </a:r>
            <a:r>
              <a:rPr lang="en-GB" sz="2800" dirty="0"/>
              <a:t> </a:t>
            </a:r>
          </a:p>
          <a:p>
            <a:r>
              <a:rPr lang="en-GB" sz="2800" dirty="0"/>
              <a:t>Zane </a:t>
            </a:r>
            <a:r>
              <a:rPr lang="en-GB" sz="2800" dirty="0" err="1" smtClean="0"/>
              <a:t>Rahui</a:t>
            </a:r>
            <a:endParaRPr lang="en-GB" sz="2800" dirty="0"/>
          </a:p>
          <a:p>
            <a:r>
              <a:rPr lang="en-GB" sz="2800" dirty="0" smtClean="0"/>
              <a:t>Daniel </a:t>
            </a:r>
            <a:r>
              <a:rPr lang="en-GB" sz="2800" dirty="0" err="1"/>
              <a:t>Budimer</a:t>
            </a:r>
            <a:r>
              <a:rPr lang="en-GB" sz="2800" dirty="0"/>
              <a:t> (Microsoft)</a:t>
            </a:r>
          </a:p>
        </p:txBody>
      </p:sp>
      <p:sp>
        <p:nvSpPr>
          <p:cNvPr id="8" name="Rectangle 7"/>
          <p:cNvSpPr/>
          <p:nvPr/>
        </p:nvSpPr>
        <p:spPr>
          <a:xfrm>
            <a:off x="519112" y="5506570"/>
            <a:ext cx="8292379" cy="954107"/>
          </a:xfrm>
          <a:prstGeom prst="rect">
            <a:avLst/>
          </a:prstGeom>
        </p:spPr>
        <p:txBody>
          <a:bodyPr wrap="square">
            <a:spAutoFit/>
          </a:bodyPr>
          <a:lstStyle/>
          <a:p>
            <a:r>
              <a:rPr lang="fi-FI" sz="2800" i="1" spc="-70" dirty="0">
                <a:gradFill>
                  <a:gsLst>
                    <a:gs pos="1250">
                      <a:schemeClr val="bg2"/>
                    </a:gs>
                    <a:gs pos="100000">
                      <a:schemeClr val="bg2"/>
                    </a:gs>
                  </a:gsLst>
                  <a:lin ang="5400000" scaled="0"/>
                </a:gradFill>
                <a:latin typeface="+mj-lt"/>
              </a:rPr>
              <a:t>Core</a:t>
            </a:r>
            <a:r>
              <a:rPr lang="fi-FI" i="1" dirty="0"/>
              <a:t> </a:t>
            </a:r>
            <a:r>
              <a:rPr lang="fi-FI" sz="2800" i="1" spc="-70" dirty="0">
                <a:gradFill>
                  <a:gsLst>
                    <a:gs pos="1250">
                      <a:schemeClr val="bg2"/>
                    </a:gs>
                    <a:gs pos="100000">
                      <a:schemeClr val="bg2"/>
                    </a:gs>
                  </a:gsLst>
                  <a:lin ang="5400000" scaled="0"/>
                </a:gradFill>
                <a:latin typeface="+mj-lt"/>
              </a:rPr>
              <a:t>team – Frank Marasco, Bert Jansen, Vesa Juvonen, Brian Michely, Suman </a:t>
            </a:r>
            <a:r>
              <a:rPr lang="en-US" sz="2800" i="1" spc="-70" dirty="0" smtClean="0">
                <a:gradFill>
                  <a:gsLst>
                    <a:gs pos="1250">
                      <a:schemeClr val="bg2"/>
                    </a:gs>
                    <a:gs pos="100000">
                      <a:schemeClr val="bg2"/>
                    </a:gs>
                  </a:gsLst>
                  <a:lin ang="5400000" scaled="0"/>
                </a:gradFill>
                <a:latin typeface="+mj-lt"/>
              </a:rPr>
              <a:t>Chakrabarti, Steve Walker</a:t>
            </a:r>
            <a:endParaRPr lang="en-US" sz="28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
            </a:r>
            <a:r>
              <a:rPr lang="en-US" dirty="0" smtClean="0"/>
              <a:t>and updated contributions</a:t>
            </a:r>
            <a:endParaRPr lang="nl-BE" dirty="0"/>
          </a:p>
        </p:txBody>
      </p:sp>
      <p:sp>
        <p:nvSpPr>
          <p:cNvPr id="3" name="Text Placeholder 2"/>
          <p:cNvSpPr>
            <a:spLocks noGrp="1"/>
          </p:cNvSpPr>
          <p:nvPr>
            <p:ph type="body" sz="quarter" idx="10"/>
          </p:nvPr>
        </p:nvSpPr>
        <p:spPr/>
        <p:txBody>
          <a:bodyPr/>
          <a:lstStyle/>
          <a:p>
            <a:r>
              <a:rPr lang="en-US" sz="2400" dirty="0" err="1" smtClean="0"/>
              <a:t>Core.Throttling</a:t>
            </a:r>
            <a:r>
              <a:rPr lang="en-US" sz="2400" dirty="0" smtClean="0"/>
              <a:t>(</a:t>
            </a:r>
            <a:r>
              <a:rPr lang="en-US" sz="2400" dirty="0" smtClean="0">
                <a:solidFill>
                  <a:schemeClr val="tx2"/>
                </a:solidFill>
              </a:rPr>
              <a:t>Vesa Juvonen</a:t>
            </a:r>
            <a:r>
              <a:rPr lang="en-US" sz="2400" dirty="0" smtClean="0"/>
              <a:t>)</a:t>
            </a:r>
            <a:endParaRPr lang="en-US" sz="2400" dirty="0" smtClean="0"/>
          </a:p>
          <a:p>
            <a:r>
              <a:rPr lang="nl-BE" sz="2400" dirty="0" smtClean="0"/>
              <a:t>Workflow.Activities </a:t>
            </a:r>
            <a:r>
              <a:rPr lang="nl-BE" sz="2400" dirty="0"/>
              <a:t>(</a:t>
            </a:r>
            <a:r>
              <a:rPr lang="nl-BE" sz="2400" dirty="0">
                <a:solidFill>
                  <a:schemeClr val="tx2"/>
                </a:solidFill>
              </a:rPr>
              <a:t>Paolo Pialorsi</a:t>
            </a:r>
            <a:r>
              <a:rPr lang="nl-BE" sz="2400" dirty="0"/>
              <a:t>, PiaSys.com)</a:t>
            </a:r>
          </a:p>
          <a:p>
            <a:r>
              <a:rPr lang="nl-BE" sz="2400" dirty="0" smtClean="0"/>
              <a:t>Workflow.CustomTasks </a:t>
            </a:r>
            <a:r>
              <a:rPr lang="nl-BE" sz="2400" dirty="0"/>
              <a:t>(</a:t>
            </a:r>
            <a:r>
              <a:rPr lang="nl-BE" sz="2400" dirty="0">
                <a:solidFill>
                  <a:schemeClr val="tx2"/>
                </a:solidFill>
              </a:rPr>
              <a:t>Paolo </a:t>
            </a:r>
            <a:r>
              <a:rPr lang="nl-BE" sz="2400" dirty="0" smtClean="0">
                <a:solidFill>
                  <a:schemeClr val="tx2"/>
                </a:solidFill>
              </a:rPr>
              <a:t>Pialorsi</a:t>
            </a:r>
            <a:r>
              <a:rPr lang="nl-BE" sz="2400" dirty="0" smtClean="0"/>
              <a:t>, PiaSys.com)</a:t>
            </a:r>
          </a:p>
          <a:p>
            <a:r>
              <a:rPr lang="nl-BE" sz="2400" dirty="0" smtClean="0"/>
              <a:t>UserProfile.Manipulation.CSOM.Console (</a:t>
            </a:r>
            <a:r>
              <a:rPr lang="en-GB" sz="2400" dirty="0" err="1">
                <a:solidFill>
                  <a:schemeClr val="accent1"/>
                </a:solidFill>
              </a:rPr>
              <a:t>Vardhaman</a:t>
            </a:r>
            <a:r>
              <a:rPr lang="en-GB" sz="2400" dirty="0">
                <a:solidFill>
                  <a:schemeClr val="accent1"/>
                </a:solidFill>
              </a:rPr>
              <a:t> </a:t>
            </a:r>
            <a:r>
              <a:rPr lang="en-GB" sz="2400" dirty="0" smtClean="0">
                <a:solidFill>
                  <a:schemeClr val="accent1"/>
                </a:solidFill>
              </a:rPr>
              <a:t>Deshpande, </a:t>
            </a:r>
            <a:r>
              <a:rPr lang="en-GB" sz="2400" dirty="0" smtClean="0"/>
              <a:t>Content </a:t>
            </a:r>
            <a:r>
              <a:rPr lang="en-GB" sz="2400" dirty="0"/>
              <a:t>and </a:t>
            </a:r>
            <a:r>
              <a:rPr lang="en-GB" sz="2400" dirty="0" smtClean="0"/>
              <a:t>Code</a:t>
            </a:r>
            <a:r>
              <a:rPr lang="nl-BE" sz="2400" dirty="0" smtClean="0"/>
              <a:t>)</a:t>
            </a:r>
            <a:br>
              <a:rPr lang="nl-BE" sz="2400" dirty="0" smtClean="0"/>
            </a:br>
            <a:endParaRPr lang="nl-BE" sz="2400" dirty="0" smtClean="0"/>
          </a:p>
          <a:p>
            <a:pPr marL="0" indent="0">
              <a:buNone/>
            </a:pPr>
            <a:r>
              <a:rPr lang="nl-BE" sz="3200" dirty="0" smtClean="0"/>
              <a:t>Updates</a:t>
            </a:r>
          </a:p>
          <a:p>
            <a:r>
              <a:rPr lang="nl-BE" sz="2400" dirty="0" smtClean="0"/>
              <a:t>PnP Core (Erwin, Suman, Bert, Sly. Henrik)</a:t>
            </a:r>
          </a:p>
          <a:p>
            <a:r>
              <a:rPr lang="nl-BE" sz="2400" dirty="0" smtClean="0"/>
              <a:t>Core.JavaScriptInjection</a:t>
            </a:r>
          </a:p>
          <a:p>
            <a:r>
              <a:rPr lang="nl-BE" sz="2400" dirty="0" smtClean="0"/>
              <a:t>Core.MMSSync (</a:t>
            </a:r>
            <a:r>
              <a:rPr lang="nl-BE" sz="2400" dirty="0">
                <a:solidFill>
                  <a:schemeClr val="tx2"/>
                </a:solidFill>
              </a:rPr>
              <a:t>Bert Jansen</a:t>
            </a:r>
            <a:r>
              <a:rPr lang="nl-BE" sz="2400" dirty="0" smtClean="0"/>
              <a:t>)</a:t>
            </a:r>
          </a:p>
          <a:p>
            <a:r>
              <a:rPr lang="nl-BE" sz="2400" dirty="0" smtClean="0"/>
              <a:t>PowerShell.Commands </a:t>
            </a:r>
            <a:r>
              <a:rPr lang="en-US" sz="2400" dirty="0"/>
              <a:t>(</a:t>
            </a:r>
            <a:r>
              <a:rPr lang="en-US" sz="2400" dirty="0">
                <a:solidFill>
                  <a:schemeClr val="tx2"/>
                </a:solidFill>
              </a:rPr>
              <a:t>Erwin Van Hunen</a:t>
            </a:r>
            <a:r>
              <a:rPr lang="en-US" sz="2400" dirty="0"/>
              <a:t>, </a:t>
            </a:r>
            <a:r>
              <a:rPr lang="en-US" sz="2400" dirty="0" err="1"/>
              <a:t>Knowit</a:t>
            </a:r>
            <a:r>
              <a:rPr lang="en-US" sz="2400" dirty="0"/>
              <a:t> AB</a:t>
            </a:r>
            <a:r>
              <a:rPr lang="en-US" sz="2400" dirty="0" smtClean="0"/>
              <a:t>)</a:t>
            </a:r>
            <a:endParaRPr lang="nl-BE" sz="2400" dirty="0"/>
          </a:p>
          <a:p>
            <a:endParaRPr lang="nl-BE"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3200" dirty="0" smtClean="0"/>
              <a:t>Lots of refactoring, updates and improvements done and more to be introduced later</a:t>
            </a:r>
          </a:p>
          <a:p>
            <a:r>
              <a:rPr lang="en-US" sz="3200" dirty="0" smtClean="0"/>
              <a:t>No breaking changes with any updates like in the past, just guidance in VS to drive to right direction</a:t>
            </a:r>
          </a:p>
          <a:p>
            <a:pPr lvl="1"/>
            <a:r>
              <a:rPr lang="en-US" sz="1800" dirty="0" smtClean="0"/>
              <a:t>Old methods do work as well, but we indicate changes with obsolete messages</a:t>
            </a:r>
          </a:p>
          <a:p>
            <a:endParaRPr lang="en-US" sz="3200" dirty="0" smtClean="0"/>
          </a:p>
          <a:p>
            <a:endParaRPr lang="en-US" sz="3200" dirty="0" smtClean="0"/>
          </a:p>
          <a:p>
            <a:endParaRPr lang="en-US" sz="3200" dirty="0" smtClean="0"/>
          </a:p>
          <a:p>
            <a:r>
              <a:rPr lang="en-US" sz="3200" dirty="0" smtClean="0"/>
              <a:t>Improvements in unit tests </a:t>
            </a:r>
            <a:r>
              <a:rPr lang="en-US" sz="3200" dirty="0" smtClean="0">
                <a:sym typeface="Wingdings" panose="05000000000000000000" pitchFamily="2" charset="2"/>
              </a:rPr>
              <a:t> </a:t>
            </a:r>
            <a:r>
              <a:rPr lang="en-US" sz="3200" dirty="0" smtClean="0">
                <a:solidFill>
                  <a:schemeClr val="tx2"/>
                </a:solidFill>
                <a:sym typeface="Wingdings" panose="05000000000000000000" pitchFamily="2" charset="2"/>
              </a:rPr>
              <a:t>95 unit tests available!</a:t>
            </a:r>
            <a:endParaRPr lang="en-US" sz="3200" dirty="0" smtClean="0">
              <a:solidFill>
                <a:schemeClr val="tx2"/>
              </a:solidFill>
            </a:endParaRPr>
          </a:p>
        </p:txBody>
      </p:sp>
      <p:pic>
        <p:nvPicPr>
          <p:cNvPr id="1026" name="Picture 2" descr="image002"/>
          <p:cNvPicPr>
            <a:picLocks noChangeAspect="1" noChangeArrowheads="1"/>
          </p:cNvPicPr>
          <p:nvPr/>
        </p:nvPicPr>
        <p:blipFill rotWithShape="1">
          <a:blip r:embed="rId2">
            <a:extLst>
              <a:ext uri="{28A0092B-C50C-407E-A947-70E740481C1C}">
                <a14:useLocalDpi xmlns:a14="http://schemas.microsoft.com/office/drawing/2010/main" val="0"/>
              </a:ext>
            </a:extLst>
          </a:blip>
          <a:srcRect t="62389"/>
          <a:stretch/>
        </p:blipFill>
        <p:spPr bwMode="auto">
          <a:xfrm>
            <a:off x="883916" y="3748981"/>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2426</Words>
  <Application>Microsoft Office PowerPoint</Application>
  <PresentationFormat>Custom</PresentationFormat>
  <Paragraphs>224</Paragraphs>
  <Slides>18</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December 2014</vt:lpstr>
      <vt:lpstr>Agenda</vt:lpstr>
      <vt:lpstr>Where are you located?</vt:lpstr>
      <vt:lpstr>PowerPoint Presentation</vt:lpstr>
      <vt:lpstr>Statistics– Key numbers (previous month)</vt:lpstr>
      <vt:lpstr>PnP Structure – folders and code</vt:lpstr>
      <vt:lpstr>Thank you for your assistance!</vt:lpstr>
      <vt:lpstr>New and updated contributions</vt:lpstr>
      <vt:lpstr>Updates to PnP Core and miscellaneous</vt:lpstr>
      <vt:lpstr>New monthly schedule</vt:lpstr>
      <vt:lpstr>How to contribute?</vt:lpstr>
      <vt:lpstr>MVA – Transform to app model</vt:lpstr>
      <vt:lpstr>CSOM – latest updates in Nov and Dec CU</vt:lpstr>
      <vt:lpstr>Roadmap – What’s coming?</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2014-12-15T21:37:03Z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